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112" d="100"/>
          <a:sy n="112" d="100"/>
        </p:scale>
        <p:origin x="72" y="-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8343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56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03100" y="-1371600"/>
            <a:ext cx="5486400" cy="5486400"/>
          </a:xfrm>
          <a:prstGeom prst="ellipse">
            <a:avLst/>
          </a:prstGeom>
          <a:solidFill>
            <a:srgbClr val="4A7C59">
              <a:alpha val="40000"/>
            </a:srgbClr>
          </a:solidFill>
          <a:ln w="12700">
            <a:solidFill>
              <a:srgbClr val="4A7C59">
                <a:alpha val="4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371600" y="2286000"/>
            <a:ext cx="3657600" cy="3657600"/>
          </a:xfrm>
          <a:prstGeom prst="ellipse">
            <a:avLst/>
          </a:prstGeom>
          <a:solidFill>
            <a:srgbClr val="4A7C59">
              <a:alpha val="30000"/>
            </a:srgbClr>
          </a:solidFill>
          <a:ln w="12700">
            <a:solidFill>
              <a:srgbClr val="4A7C59">
                <a:alpha val="3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48640" y="1097280"/>
            <a:ext cx="109728" cy="2926080"/>
          </a:xfrm>
          <a:prstGeom prst="rect">
            <a:avLst/>
          </a:prstGeom>
          <a:solidFill>
            <a:srgbClr val="C8A84B"/>
          </a:solidFill>
          <a:ln w="12700">
            <a:solidFill>
              <a:srgbClr val="C8A84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22960" y="1097280"/>
            <a:ext cx="7772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i="1" dirty="0">
                <a:solidFill>
                  <a:srgbClr val="84B59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Introduction to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822960" y="1737360"/>
            <a:ext cx="7772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NATUROPATHY</a:t>
            </a:r>
            <a:endParaRPr lang="en-US" sz="5800" dirty="0"/>
          </a:p>
        </p:txBody>
      </p:sp>
      <p:sp>
        <p:nvSpPr>
          <p:cNvPr id="7" name="Text 5"/>
          <p:cNvSpPr/>
          <p:nvPr/>
        </p:nvSpPr>
        <p:spPr>
          <a:xfrm>
            <a:off x="822960" y="292608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84B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Complete Beginner's Guide to Natural Medicine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17740" y="3657600"/>
            <a:ext cx="4114800" cy="1005840"/>
          </a:xfrm>
          <a:prstGeom prst="rect">
            <a:avLst/>
          </a:prstGeom>
          <a:solidFill>
            <a:srgbClr val="C8A84B">
              <a:alpha val="85000"/>
            </a:srgbClr>
          </a:solidFill>
          <a:ln w="12700">
            <a:solidFill>
              <a:srgbClr val="C8A84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68680" y="3703320"/>
            <a:ext cx="40129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Vaibhav Choudhary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B.N.Y.S. | M.Sc. Yoga | C.B.T.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22960" y="47091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4B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www.indianyogaandnaturopathycentre.com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5943600" y="429768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kern="0" spc="200" dirty="0">
                <a:solidFill>
                  <a:srgbClr val="84B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NATURAL  •  HOLISTIC  •  PREVENTIVE</a:t>
            </a:r>
            <a:endParaRPr lang="en-US" sz="900" dirty="0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150"/>
                            </p:stCondLst>
                            <p:childTnLst>
                              <p:par>
                                <p:cTn id="37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9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4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17" decel="50000" autoRev="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2" fill="hold">
                                          <p:stCondLst>
                                            <p:cond delay="64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65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650"/>
                            </p:stCondLst>
                            <p:childTnLst>
                              <p:par>
                                <p:cTn id="4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815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650"/>
                            </p:stCondLst>
                            <p:childTnLst>
                              <p:par>
                                <p:cTn id="5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65760" y="274320"/>
            <a:ext cx="3931920" cy="4572000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502920" y="45720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C8A8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IS</a:t>
            </a:r>
            <a:endParaRPr lang="en-US" sz="2200" dirty="0"/>
          </a:p>
          <a:p>
            <a:pPr marL="0" indent="0" algn="l">
              <a:buNone/>
            </a:pPr>
            <a:r>
              <a:rPr lang="en-US" sz="2200" b="1" dirty="0">
                <a:solidFill>
                  <a:srgbClr val="C8A8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NATUROPATHY?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02920" y="1298448"/>
            <a:ext cx="3566160" cy="45720"/>
          </a:xfrm>
          <a:prstGeom prst="rect">
            <a:avLst/>
          </a:prstGeom>
          <a:solidFill>
            <a:srgbClr val="C8A84B"/>
          </a:solidFill>
          <a:ln w="12700">
            <a:solidFill>
              <a:srgbClr val="C8A84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1417320"/>
            <a:ext cx="356616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i="1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Also known as Nature Cure, naturopathy is a system of building the entire being in harmony with the constructive principle of Nature — on the physical, mental, moral, and spiritual planes of being.</a:t>
            </a:r>
            <a:endParaRPr lang="en-US" sz="1200" dirty="0"/>
          </a:p>
          <a:p>
            <a:pPr marL="0" indent="0" algn="l">
              <a:buNone/>
            </a:pPr>
            <a:endParaRPr lang="en-US" sz="1200" dirty="0"/>
          </a:p>
          <a:p>
            <a:pPr marL="0" indent="0" algn="l">
              <a:buNone/>
            </a:pPr>
            <a:r>
              <a:rPr lang="en-US" sz="1200" i="1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Henry Lindlahr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02920" y="3291840"/>
            <a:ext cx="3566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84B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based on the belief that the human body has an INHERENT ability to heal itself.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0" y="320040"/>
            <a:ext cx="420624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84B59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4663440" y="41148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🌿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5349240" y="393192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56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Holistic Approach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349240" y="731520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Treats the whole person — body, mind, spirit, environment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0" y="1463040"/>
            <a:ext cx="420624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84B59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4663440" y="155448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🔍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5349240" y="1536192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56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Root Cause Focus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5349240" y="1874520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Identifies &amp; addresses underlying causes, not just symptoms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0" y="2606040"/>
            <a:ext cx="420624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84B59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4663440" y="269748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⚕️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5349240" y="2679192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56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Integrative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5349240" y="3017520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 alongside conventional medicine, not against it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0" y="3749040"/>
            <a:ext cx="420624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84B59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4663440" y="384048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🌱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5349240" y="3822192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56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Natural Therapies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5349240" y="4160520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Uses mud, water, herbs, diet, yoga, and lifestyle medicine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0" y="4892040"/>
            <a:ext cx="9144000" cy="256032"/>
          </a:xfrm>
          <a:prstGeom prst="rect">
            <a:avLst/>
          </a:prstGeom>
          <a:solidFill>
            <a:srgbClr val="4A7C59"/>
          </a:solidFill>
          <a:ln w="12700">
            <a:solidFill>
              <a:srgbClr val="4A7C5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74320" y="4901184"/>
            <a:ext cx="85953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"Natural does not mean risk-free — always seek a qualified practitioner"</a:t>
            </a:r>
            <a:endParaRPr lang="en-US" sz="1000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350"/>
                            </p:stCondLst>
                            <p:childTnLst>
                              <p:par>
                                <p:cTn id="2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850"/>
                            </p:stCondLst>
                            <p:childTnLst>
                              <p:par>
                                <p:cTn id="2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8" tmFilter="0, 0; 0.125,0.2665; 0.25,0.4; 0.375,0.465; 0.5,0.5;  0.625,0.535; 0.75,0.6; 0.875,0.7335; 1,1">
                                          <p:stCondLst>
                                            <p:cond delay="82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04" decel="50000">
                                          <p:stCondLst>
                                            <p:cond delay="42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04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8" tmFilter="0, 0; 0.125,0.2665; 0.25,0.4; 0.375,0.465; 0.5,0.5;  0.625,0.535; 0.75,0.6; 0.875,0.7335; 1,1">
                                          <p:stCondLst>
                                            <p:cond delay="82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104" decel="50000">
                                          <p:stCondLst>
                                            <p:cond delay="42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104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8" tmFilter="0, 0; 0.125,0.2665; 0.25,0.4; 0.375,0.465; 0.5,0.5;  0.625,0.535; 0.75,0.6; 0.875,0.7335; 1,1">
                                          <p:stCondLst>
                                            <p:cond delay="827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8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9" dur="104" decel="50000">
                                          <p:stCondLst>
                                            <p:cond delay="42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1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3" dur="104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5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500"/>
                            </p:stCondLst>
                            <p:childTnLst>
                              <p:par>
                                <p:cTn id="13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08" tmFilter="0, 0; 0.125,0.2665; 0.25,0.4; 0.375,0.465; 0.5,0.5;  0.625,0.535; 0.75,0.6; 0.875,0.7335; 1,1">
                                          <p:stCondLst>
                                            <p:cond delay="827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0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1" dur="104" decel="50000">
                                          <p:stCondLst>
                                            <p:cond delay="42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2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3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4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5" dur="104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6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7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750"/>
                            </p:stCondLst>
                            <p:childTnLst>
                              <p:par>
                                <p:cTn id="15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3" grpId="0" animBg="1"/>
      <p:bldP spid="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B2B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91440"/>
            <a:ext cx="8412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BRIEF HISTORY OF NATUROPATHY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2743200"/>
            <a:ext cx="8229600" cy="54864"/>
          </a:xfrm>
          <a:prstGeom prst="rect">
            <a:avLst/>
          </a:prstGeom>
          <a:solidFill>
            <a:srgbClr val="C8A84B"/>
          </a:solidFill>
          <a:ln w="12700">
            <a:solidFill>
              <a:srgbClr val="C8A84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303020" y="2606040"/>
            <a:ext cx="274320" cy="274320"/>
          </a:xfrm>
          <a:prstGeom prst="ellipse">
            <a:avLst/>
          </a:prstGeom>
          <a:solidFill>
            <a:srgbClr val="C8A84B"/>
          </a:solidFill>
          <a:ln w="12700">
            <a:solidFill>
              <a:srgbClr val="C8A84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65760" y="2965470"/>
            <a:ext cx="2148840" cy="1828800"/>
          </a:xfrm>
          <a:prstGeom prst="rect">
            <a:avLst/>
          </a:prstGeom>
          <a:solidFill>
            <a:srgbClr val="4A7C59">
              <a:alpha val="70000"/>
            </a:srgbClr>
          </a:solidFill>
          <a:ln w="12700">
            <a:solidFill>
              <a:srgbClr val="84B59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3017520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C8A8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1800s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57200" y="3456432"/>
            <a:ext cx="1965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Hydrotherapy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3794760"/>
            <a:ext cx="1965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84B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Vincent Priessnitz &amp; Sebastian Kneipp pioneer water-cure &amp; herbal methods in Europe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3406140" y="2606040"/>
            <a:ext cx="274320" cy="274320"/>
          </a:xfrm>
          <a:prstGeom prst="ellipse">
            <a:avLst/>
          </a:prstGeom>
          <a:solidFill>
            <a:srgbClr val="C8A84B"/>
          </a:solidFill>
          <a:ln w="12700">
            <a:solidFill>
              <a:srgbClr val="C8A84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468880" y="2965470"/>
            <a:ext cx="2148840" cy="1828800"/>
          </a:xfrm>
          <a:prstGeom prst="rect">
            <a:avLst/>
          </a:prstGeom>
          <a:solidFill>
            <a:srgbClr val="4A7C59">
              <a:alpha val="70000"/>
            </a:srgbClr>
          </a:solidFill>
          <a:ln w="12700">
            <a:solidFill>
              <a:srgbClr val="84B59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560320" y="3017520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C8A8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1895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2560320" y="3456432"/>
            <a:ext cx="1965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Name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2560320" y="3794760"/>
            <a:ext cx="1965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84B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John Scheel coins the term 'Naturopathy' in New York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5440680" y="2606040"/>
            <a:ext cx="274320" cy="274320"/>
          </a:xfrm>
          <a:prstGeom prst="ellipse">
            <a:avLst/>
          </a:prstGeom>
          <a:solidFill>
            <a:srgbClr val="C8A84B"/>
          </a:solidFill>
          <a:ln w="12700">
            <a:solidFill>
              <a:srgbClr val="C8A84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572000" y="2971800"/>
            <a:ext cx="2148840" cy="1828800"/>
          </a:xfrm>
          <a:prstGeom prst="rect">
            <a:avLst/>
          </a:prstGeom>
          <a:solidFill>
            <a:srgbClr val="4A7C59">
              <a:alpha val="70000"/>
            </a:srgbClr>
          </a:solidFill>
          <a:ln w="12700">
            <a:solidFill>
              <a:srgbClr val="84B59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0" y="3017520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C8A8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1902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4572000" y="3456432"/>
            <a:ext cx="1965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First School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572000" y="3794760"/>
            <a:ext cx="1965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84B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Benedict Lust founds the first naturopathic school in the USA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7429500" y="2606040"/>
            <a:ext cx="274320" cy="274320"/>
          </a:xfrm>
          <a:prstGeom prst="ellipse">
            <a:avLst/>
          </a:prstGeom>
          <a:solidFill>
            <a:srgbClr val="C8A84B"/>
          </a:solidFill>
          <a:ln w="12700">
            <a:solidFill>
              <a:srgbClr val="C8A84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652260" y="2965470"/>
            <a:ext cx="2148840" cy="1828800"/>
          </a:xfrm>
          <a:prstGeom prst="rect">
            <a:avLst/>
          </a:prstGeom>
          <a:solidFill>
            <a:srgbClr val="4A7C59">
              <a:alpha val="70000"/>
            </a:srgbClr>
          </a:solidFill>
          <a:ln w="12700">
            <a:solidFill>
              <a:srgbClr val="84B59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0" y="3017520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C8A8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Today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6583680" y="3456432"/>
            <a:ext cx="1965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Global Practice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6720840" y="3781795"/>
            <a:ext cx="20802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84B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Recognized in India, USA, Canada, Australia, UK &amp; Europe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365760" y="480060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84B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Roots in ancient traditions of Greece, India, China &amp; Egypt</a:t>
            </a:r>
            <a:endParaRPr lang="en-US" sz="11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0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50"/>
                            </p:stCondLst>
                            <p:childTnLst>
                              <p:par>
                                <p:cTn id="4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150"/>
                            </p:stCondLst>
                            <p:childTnLst>
                              <p:par>
                                <p:cTn id="6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950"/>
                            </p:stCondLst>
                            <p:childTnLst>
                              <p:par>
                                <p:cTn id="7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50"/>
                            </p:stCondLst>
                            <p:childTnLst>
                              <p:par>
                                <p:cTn id="9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150"/>
                            </p:stCondLst>
                            <p:childTnLst>
                              <p:par>
                                <p:cTn id="9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200"/>
                            </p:stCondLst>
                            <p:childTnLst>
                              <p:par>
                                <p:cTn id="1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2350"/>
                            </p:stCondLst>
                            <p:childTnLst>
                              <p:par>
                                <p:cTn id="12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2850"/>
                            </p:stCondLst>
                            <p:childTnLst>
                              <p:par>
                                <p:cTn id="12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8" grpId="0" animBg="1"/>
      <p:bldP spid="19" grpId="0" animBg="1"/>
      <p:bldP spid="20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743200" cy="5143500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7160" y="822960"/>
            <a:ext cx="246888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 CORE</a:t>
            </a:r>
            <a:endParaRPr lang="en-US" sz="2200" dirty="0"/>
          </a:p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PRINCIPLES</a:t>
            </a:r>
            <a:endParaRPr lang="en-US" sz="2200" dirty="0"/>
          </a:p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OF</a:t>
            </a:r>
            <a:endParaRPr lang="en-US" sz="2200" dirty="0"/>
          </a:p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NATURO-</a:t>
            </a:r>
            <a:endParaRPr lang="en-US" sz="2200" dirty="0"/>
          </a:p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PATHY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365760" y="3931920"/>
            <a:ext cx="2011680" cy="54864"/>
          </a:xfrm>
          <a:prstGeom prst="rect">
            <a:avLst/>
          </a:prstGeom>
          <a:solidFill>
            <a:srgbClr val="C8A84B"/>
          </a:solidFill>
          <a:ln w="12700">
            <a:solidFill>
              <a:srgbClr val="C8A84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4114800"/>
            <a:ext cx="2468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84B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Guiding every clinical decision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2926080" y="137160"/>
            <a:ext cx="2926080" cy="1508760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063240" y="274320"/>
            <a:ext cx="502920" cy="502920"/>
          </a:xfrm>
          <a:prstGeom prst="ellipse">
            <a:avLst/>
          </a:prstGeom>
          <a:solidFill>
            <a:srgbClr val="C8A84B"/>
          </a:solidFill>
          <a:ln w="12700">
            <a:solidFill>
              <a:srgbClr val="C8A84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063240" y="274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2B1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675888" y="274320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Healing Power of Nature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3675888" y="731520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 Medicatrix Naturae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6035040" y="137160"/>
            <a:ext cx="2926080" cy="1508760"/>
          </a:xfrm>
          <a:prstGeom prst="rect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6172200" y="274320"/>
            <a:ext cx="502920" cy="502920"/>
          </a:xfrm>
          <a:prstGeom prst="ellipse">
            <a:avLst/>
          </a:prstGeom>
          <a:solidFill>
            <a:srgbClr val="C8A84B"/>
          </a:solidFill>
          <a:ln w="12700">
            <a:solidFill>
              <a:srgbClr val="C8A8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172200" y="274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2B1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784848" y="274320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Treat the Root Cause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784848" y="731520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Tolle Causam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2926080" y="1764792"/>
            <a:ext cx="2926080" cy="1508760"/>
          </a:xfrm>
          <a:prstGeom prst="rect">
            <a:avLst/>
          </a:prstGeom>
          <a:solidFill>
            <a:srgbClr val="40916C"/>
          </a:solidFill>
          <a:ln w="12700">
            <a:solidFill>
              <a:srgbClr val="40916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3063240" y="1901952"/>
            <a:ext cx="502920" cy="502920"/>
          </a:xfrm>
          <a:prstGeom prst="ellipse">
            <a:avLst/>
          </a:prstGeom>
          <a:solidFill>
            <a:srgbClr val="C8A84B"/>
          </a:solidFill>
          <a:ln w="12700">
            <a:solidFill>
              <a:srgbClr val="C8A84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063240" y="190195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2B1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675888" y="1901952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First, Do No Harm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3675888" y="2359152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Primum Non Nocere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6035040" y="1764792"/>
            <a:ext cx="2926080" cy="1508760"/>
          </a:xfrm>
          <a:prstGeom prst="rect">
            <a:avLst/>
          </a:prstGeom>
          <a:solidFill>
            <a:srgbClr val="52B788"/>
          </a:solidFill>
          <a:ln w="12700">
            <a:solidFill>
              <a:srgbClr val="52B78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6172200" y="1901952"/>
            <a:ext cx="502920" cy="502920"/>
          </a:xfrm>
          <a:prstGeom prst="ellipse">
            <a:avLst/>
          </a:prstGeom>
          <a:solidFill>
            <a:srgbClr val="C8A84B"/>
          </a:solidFill>
          <a:ln w="12700">
            <a:solidFill>
              <a:srgbClr val="C8A8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172200" y="190195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2B1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6784848" y="1901952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Treat the Whole Person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784848" y="2359152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Tolle Totum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2926080" y="3392424"/>
            <a:ext cx="2926080" cy="1508760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3063240" y="3529584"/>
            <a:ext cx="502920" cy="502920"/>
          </a:xfrm>
          <a:prstGeom prst="ellipse">
            <a:avLst/>
          </a:prstGeom>
          <a:solidFill>
            <a:srgbClr val="C8A84B"/>
          </a:solidFill>
          <a:ln w="12700">
            <a:solidFill>
              <a:srgbClr val="C8A84B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063240" y="352958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2B1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3675888" y="3529584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Doctor as Teacher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3675888" y="3986784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Docere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6035040" y="3392424"/>
            <a:ext cx="2926080" cy="1508760"/>
          </a:xfrm>
          <a:prstGeom prst="rect">
            <a:avLst/>
          </a:prstGeom>
          <a:solidFill>
            <a:srgbClr val="95D5B2"/>
          </a:solidFill>
          <a:ln w="12700">
            <a:solidFill>
              <a:srgbClr val="95D5B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6172200" y="3529584"/>
            <a:ext cx="502920" cy="502920"/>
          </a:xfrm>
          <a:prstGeom prst="ellipse">
            <a:avLst/>
          </a:prstGeom>
          <a:solidFill>
            <a:srgbClr val="C8A84B"/>
          </a:solidFill>
          <a:ln w="12700">
            <a:solidFill>
              <a:srgbClr val="C8A8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172200" y="352958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2B1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6784848" y="3529584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Prevention is Best Medicine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6784848" y="3986784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Prevention</a:t>
            </a:r>
            <a:endParaRPr lang="en-US" sz="1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00"/>
                            </p:stCondLst>
                            <p:childTnLst>
                              <p:par>
                                <p:cTn id="2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50"/>
                            </p:stCondLst>
                            <p:childTnLst>
                              <p:par>
                                <p:cTn id="3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1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12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450"/>
                            </p:stCondLst>
                            <p:childTnLst>
                              <p:par>
                                <p:cTn id="4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"/>
                            </p:stCondLst>
                            <p:childTnLst>
                              <p:par>
                                <p:cTn id="6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4" dur="1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5" dur="12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300"/>
                            </p:stCondLst>
                            <p:childTnLst>
                              <p:par>
                                <p:cTn id="7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8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50"/>
                            </p:stCondLst>
                            <p:childTnLst>
                              <p:par>
                                <p:cTn id="9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2" dur="1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3" dur="12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4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5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"/>
                            </p:stCondLst>
                            <p:childTnLst>
                              <p:par>
                                <p:cTn id="9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150"/>
                            </p:stCondLst>
                            <p:childTnLst>
                              <p:par>
                                <p:cTn id="10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6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750"/>
                            </p:stCondLst>
                            <p:childTnLst>
                              <p:par>
                                <p:cTn id="118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0" dur="1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1" dur="12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2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3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400"/>
                            </p:stCondLst>
                            <p:childTnLst>
                              <p:par>
                                <p:cTn id="13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00"/>
                            </p:stCondLst>
                            <p:childTnLst>
                              <p:par>
                                <p:cTn id="14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4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750"/>
                            </p:stCondLst>
                            <p:childTnLst>
                              <p:par>
                                <p:cTn id="14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8" dur="1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9" dur="12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0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000"/>
                            </p:stCondLst>
                            <p:childTnLst>
                              <p:par>
                                <p:cTn id="15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2200"/>
                            </p:stCondLst>
                            <p:childTnLst>
                              <p:par>
                                <p:cTn id="16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500"/>
                            </p:stCondLst>
                            <p:childTnLst>
                              <p:par>
                                <p:cTn id="17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750"/>
                            </p:stCondLst>
                            <p:childTnLst>
                              <p:par>
                                <p:cTn id="17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6" dur="1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7" dur="12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9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1000"/>
                            </p:stCondLst>
                            <p:childTnLst>
                              <p:par>
                                <p:cTn id="18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2650"/>
                            </p:stCondLst>
                            <p:childTnLst>
                              <p:par>
                                <p:cTn id="18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8" grpId="0" animBg="1"/>
      <p:bldP spid="9" grpId="0" animBg="1"/>
      <p:bldP spid="10" grpId="0" animBg="1"/>
      <p:bldP spid="13" grpId="0" animBg="1"/>
      <p:bldP spid="14" grpId="0" animBg="1"/>
      <p:bldP spid="15" grpId="0" animBg="1"/>
      <p:bldP spid="18" grpId="0" animBg="1"/>
      <p:bldP spid="19" grpId="0" animBg="1"/>
      <p:bldP spid="20" grpId="0" animBg="1"/>
      <p:bldP spid="23" grpId="0" animBg="1"/>
      <p:bldP spid="24" grpId="0" animBg="1"/>
      <p:bldP spid="25" grpId="0" animBg="1"/>
      <p:bldP spid="28" grpId="0" animBg="1"/>
      <p:bldP spid="29" grpId="0" animBg="1"/>
      <p:bldP spid="30" grpId="0" animBg="1"/>
      <p:bldP spid="33" grpId="0" animBg="1"/>
      <p:bldP spid="34" grpId="0" animBg="1"/>
      <p:bldP spid="3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84B59F">
              <a:alpha val="70000"/>
            </a:srgbClr>
          </a:solidFill>
          <a:ln w="12700">
            <a:solidFill>
              <a:srgbClr val="84B59F">
                <a:alpha val="7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3716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E56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NATUROPATHIC THERAPIES &amp; METHODS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65760" y="749808"/>
            <a:ext cx="8412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4A7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Naturopathy draws from a wide range of healing traditions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74320" y="1234440"/>
            <a:ext cx="2788920" cy="1783080"/>
          </a:xfrm>
          <a:prstGeom prst="rect">
            <a:avLst/>
          </a:prstGeom>
          <a:solidFill>
            <a:srgbClr val="D4EDDA"/>
          </a:solidFill>
          <a:ln w="12700">
            <a:solidFill>
              <a:srgbClr val="84B59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74320" y="1234440"/>
            <a:ext cx="2788920" cy="64008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65760" y="134416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💧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960120" y="1353312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56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Hydrotherapy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365760" y="1892808"/>
            <a:ext cx="2606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Therapeutic use of water — warm/cold baths, compresses, steam inhalation for circulation &amp; detox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3182112" y="1234440"/>
            <a:ext cx="2788920" cy="1783080"/>
          </a:xfrm>
          <a:prstGeom prst="rect">
            <a:avLst/>
          </a:prstGeom>
          <a:solidFill>
            <a:srgbClr val="D4EDDA"/>
          </a:solidFill>
          <a:ln w="12700">
            <a:solidFill>
              <a:srgbClr val="84B59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3182112" y="1234440"/>
            <a:ext cx="2788920" cy="64008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273552" y="134416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🌿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3867912" y="1353312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56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Herbal Medicine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273552" y="1892808"/>
            <a:ext cx="2606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Plant-based remedies: ashwagandha, turmeric, milk thistle, echinacea — tailored to individual needs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6089904" y="1234440"/>
            <a:ext cx="2788920" cy="1783080"/>
          </a:xfrm>
          <a:prstGeom prst="rect">
            <a:avLst/>
          </a:prstGeom>
          <a:solidFill>
            <a:srgbClr val="D4EDDA"/>
          </a:solidFill>
          <a:ln w="12700">
            <a:solidFill>
              <a:srgbClr val="84B59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089904" y="1234440"/>
            <a:ext cx="2788920" cy="64008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181344" y="134416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🥗</a:t>
            </a:r>
            <a:endParaRPr lang="en-US" sz="2600" dirty="0"/>
          </a:p>
        </p:txBody>
      </p:sp>
      <p:sp>
        <p:nvSpPr>
          <p:cNvPr id="19" name="Text 17"/>
          <p:cNvSpPr/>
          <p:nvPr/>
        </p:nvSpPr>
        <p:spPr>
          <a:xfrm>
            <a:off x="6775704" y="1353312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56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Nutrition &amp; Diet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181344" y="1892808"/>
            <a:ext cx="2606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Food as medicine — anti-inflammatory whole foods, nutritional supplementation, elimination diets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274320" y="3154680"/>
            <a:ext cx="2788920" cy="1783080"/>
          </a:xfrm>
          <a:prstGeom prst="rect">
            <a:avLst/>
          </a:prstGeom>
          <a:solidFill>
            <a:srgbClr val="F5F0E8"/>
          </a:solidFill>
          <a:ln w="12700">
            <a:solidFill>
              <a:srgbClr val="84B59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274320" y="3154680"/>
            <a:ext cx="2788920" cy="64008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65760" y="326440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🧘</a:t>
            </a:r>
            <a:endParaRPr lang="en-US" sz="2600" dirty="0"/>
          </a:p>
        </p:txBody>
      </p:sp>
      <p:sp>
        <p:nvSpPr>
          <p:cNvPr id="24" name="Text 22"/>
          <p:cNvSpPr/>
          <p:nvPr/>
        </p:nvSpPr>
        <p:spPr>
          <a:xfrm>
            <a:off x="960120" y="3273552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56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Yoga &amp; Lifestyle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365760" y="3813048"/>
            <a:ext cx="2606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Pranayama, meditation, stress management, sleep hygiene, work-life balance counselling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3182112" y="3154680"/>
            <a:ext cx="2788920" cy="1783080"/>
          </a:xfrm>
          <a:prstGeom prst="rect">
            <a:avLst/>
          </a:prstGeom>
          <a:solidFill>
            <a:srgbClr val="F5F0E8"/>
          </a:solidFill>
          <a:ln w="12700">
            <a:solidFill>
              <a:srgbClr val="84B59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3182112" y="3154680"/>
            <a:ext cx="2788920" cy="64008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273552" y="326440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📍</a:t>
            </a:r>
            <a:endParaRPr lang="en-US" sz="2600" dirty="0"/>
          </a:p>
        </p:txBody>
      </p:sp>
      <p:sp>
        <p:nvSpPr>
          <p:cNvPr id="29" name="Text 27"/>
          <p:cNvSpPr/>
          <p:nvPr/>
        </p:nvSpPr>
        <p:spPr>
          <a:xfrm>
            <a:off x="3867912" y="3273552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56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Acupuncture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3273552" y="3813048"/>
            <a:ext cx="2606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 needles at specific points to regulate energy flow — evidence for pain, headache, nausea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6089904" y="3154680"/>
            <a:ext cx="2788920" cy="1783080"/>
          </a:xfrm>
          <a:prstGeom prst="rect">
            <a:avLst/>
          </a:prstGeom>
          <a:solidFill>
            <a:srgbClr val="F5F0E8"/>
          </a:solidFill>
          <a:ln w="12700">
            <a:solidFill>
              <a:srgbClr val="84B59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6089904" y="3154680"/>
            <a:ext cx="2788920" cy="64008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181344" y="326440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💆</a:t>
            </a:r>
            <a:endParaRPr lang="en-US" sz="2600" dirty="0"/>
          </a:p>
        </p:txBody>
      </p:sp>
      <p:sp>
        <p:nvSpPr>
          <p:cNvPr id="34" name="Text 32"/>
          <p:cNvSpPr/>
          <p:nvPr/>
        </p:nvSpPr>
        <p:spPr>
          <a:xfrm>
            <a:off x="6775704" y="3273552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56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Physical Medicine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6181344" y="3813048"/>
            <a:ext cx="2606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Therapeutic massage, joint mobilisation, posture correction, exercise prescription</a:t>
            </a:r>
            <a:endParaRPr lang="en-US" sz="1000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400"/>
                            </p:stCondLst>
                            <p:childTnLst>
                              <p:par>
                                <p:cTn id="1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8" tmFilter="0, 0; 0.125,0.2665; 0.25,0.4; 0.375,0.465; 0.5,0.5;  0.625,0.535; 0.75,0.6; 0.875,0.7335; 1,1">
                                          <p:stCondLst>
                                            <p:cond delay="82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04" decel="50000">
                                          <p:stCondLst>
                                            <p:cond delay="42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8" tmFilter="0, 0; 0.125,0.2665; 0.25,0.4; 0.375,0.465; 0.5,0.5;  0.625,0.535; 0.75,0.6; 0.875,0.7335; 1,1">
                                          <p:stCondLst>
                                            <p:cond delay="82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04" decel="50000">
                                          <p:stCondLst>
                                            <p:cond delay="42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8" tmFilter="0, 0; 0.125,0.2665; 0.25,0.4; 0.375,0.465; 0.5,0.5;  0.625,0.535; 0.75,0.6; 0.875,0.7335; 1,1">
                                          <p:stCondLst>
                                            <p:cond delay="82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104" decel="50000">
                                          <p:stCondLst>
                                            <p:cond delay="42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00"/>
                            </p:stCondLst>
                            <p:childTnLst>
                              <p:par>
                                <p:cTn id="13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08" tmFilter="0, 0; 0.125,0.2665; 0.25,0.4; 0.375,0.465; 0.5,0.5;  0.625,0.535; 0.75,0.6; 0.875,0.7335; 1,1">
                                          <p:stCondLst>
                                            <p:cond delay="827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2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3" dur="104" decel="50000">
                                          <p:stCondLst>
                                            <p:cond delay="42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4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5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6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7" dur="104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8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9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500"/>
                            </p:stCondLst>
                            <p:childTnLst>
                              <p:par>
                                <p:cTn id="16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208" tmFilter="0, 0; 0.125,0.2665; 0.25,0.4; 0.375,0.465; 0.5,0.5;  0.625,0.535; 0.75,0.6; 0.875,0.7335; 1,1">
                                          <p:stCondLst>
                                            <p:cond delay="827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7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8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0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2" dur="104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4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500"/>
                            </p:stCondLst>
                            <p:childTnLst>
                              <p:par>
                                <p:cTn id="20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6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7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208" tmFilter="0, 0; 0.125,0.2665; 0.25,0.4; 0.375,0.465; 0.5,0.5;  0.625,0.535; 0.75,0.6; 0.875,0.7335; 1,1">
                                          <p:stCondLst>
                                            <p:cond delay="827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2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3" dur="104" decel="50000">
                                          <p:stCondLst>
                                            <p:cond delay="42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4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5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6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7" dur="104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8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9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2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6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9" grpId="0" animBg="1"/>
      <p:bldP spid="10" grpId="0" animBg="1"/>
      <p:bldP spid="13" grpId="0" animBg="1"/>
      <p:bldP spid="14" grpId="0" animBg="1"/>
      <p:bldP spid="15" grpId="0" animBg="1"/>
      <p:bldP spid="18" grpId="0" animBg="1"/>
      <p:bldP spid="19" grpId="0" animBg="1"/>
      <p:bldP spid="20" grpId="0" animBg="1"/>
      <p:bldP spid="23" grpId="0" animBg="1"/>
      <p:bldP spid="24" grpId="0" animBg="1"/>
      <p:bldP spid="25" grpId="0" animBg="1"/>
      <p:bldP spid="28" grpId="0" animBg="1"/>
      <p:bldP spid="29" grpId="0" animBg="1"/>
      <p:bldP spid="30" grpId="0" animBg="1"/>
      <p:bldP spid="33" grpId="0" animBg="1"/>
      <p:bldP spid="34" grpId="0" animBg="1"/>
      <p:bldP spid="3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B2B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4A7C59"/>
          </a:solidFill>
          <a:ln w="12700">
            <a:solidFill>
              <a:srgbClr val="4A7C5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91440"/>
            <a:ext cx="8412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DOES NATUROPATHY WORK?  Evidence &amp; Research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274320" y="1143000"/>
            <a:ext cx="2788920" cy="457200"/>
          </a:xfrm>
          <a:prstGeom prst="rect">
            <a:avLst/>
          </a:prstGeom>
          <a:solidFill>
            <a:srgbClr val="4A7C59"/>
          </a:solidFill>
          <a:ln w="12700">
            <a:solidFill>
              <a:srgbClr val="4A7C5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161288"/>
            <a:ext cx="2606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STRONG EVIDENCE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74320" y="1600200"/>
            <a:ext cx="2788920" cy="3040039"/>
          </a:xfrm>
          <a:prstGeom prst="rect">
            <a:avLst/>
          </a:prstGeom>
          <a:solidFill>
            <a:srgbClr val="2D3436"/>
          </a:solidFill>
          <a:ln w="12700">
            <a:solidFill>
              <a:srgbClr val="4A7C59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65760" y="1691640"/>
            <a:ext cx="2606040" cy="28667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Dietary therapy for Type 2 Diabetes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Nutrition in cardiovascular disease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Acupuncture for pain management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St. John's Wort for mild depression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Berberine for blood sugar regulation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200400" y="1143000"/>
            <a:ext cx="2788920" cy="457200"/>
          </a:xfrm>
          <a:prstGeom prst="rect">
            <a:avLst/>
          </a:prstGeom>
          <a:solidFill>
            <a:srgbClr val="C8A84B"/>
          </a:solidFill>
          <a:ln w="12700">
            <a:solidFill>
              <a:srgbClr val="C8A84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91840" y="1161288"/>
            <a:ext cx="2606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LANDMARK STUDY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200400" y="1581912"/>
            <a:ext cx="2788920" cy="3040039"/>
          </a:xfrm>
          <a:prstGeom prst="rect">
            <a:avLst/>
          </a:prstGeom>
          <a:solidFill>
            <a:srgbClr val="2D3436"/>
          </a:solidFill>
          <a:ln w="12700">
            <a:solidFill>
              <a:srgbClr val="C8A8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291840" y="1691640"/>
            <a:ext cx="2606040" cy="28667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2013 study — Canadian Medical Association Journal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Naturopathic care for cardiovascular risk reduction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Significantly reduced 10-year cardiac risk vs. control group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of the most cited studies on naturopathic effectiveness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126480" y="1143000"/>
            <a:ext cx="2788920" cy="457200"/>
          </a:xfrm>
          <a:prstGeom prst="rect">
            <a:avLst/>
          </a:prstGeom>
          <a:solidFill>
            <a:srgbClr val="84B59F"/>
          </a:solidFill>
          <a:ln w="12700">
            <a:solidFill>
              <a:srgbClr val="84B59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17920" y="1161288"/>
            <a:ext cx="2606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WORKS BEST FOR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126480" y="1600200"/>
            <a:ext cx="2788920" cy="3040039"/>
          </a:xfrm>
          <a:prstGeom prst="rect">
            <a:avLst/>
          </a:prstGeom>
          <a:solidFill>
            <a:srgbClr val="2D3436"/>
          </a:solidFill>
          <a:ln w="12700">
            <a:solidFill>
              <a:srgbClr val="84B59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17920" y="1691640"/>
            <a:ext cx="2606040" cy="28667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IBS &amp; digestive disorders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PCOS &amp; hormonal imbalances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Anxiety, stress &amp; mild depression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Chronic fatigue &amp; autoimmune conditions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Chronic pain &amp; lifestyle diseases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297180" y="4713391"/>
            <a:ext cx="8595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C8A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⚠️  Naturopathy is NOT recommended as sole treatment for emergencies, serious infections, cancer, or acute psychiatric conditions.</a:t>
            </a:r>
            <a:endParaRPr lang="en-US" sz="1000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650"/>
                            </p:stCondLst>
                            <p:childTnLst>
                              <p:par>
                                <p:cTn id="3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600"/>
                            </p:stCondLst>
                            <p:childTnLst>
                              <p:par>
                                <p:cTn id="5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50"/>
                            </p:stCondLst>
                            <p:childTnLst>
                              <p:par>
                                <p:cTn id="7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50"/>
                            </p:stCondLst>
                            <p:childTnLst>
                              <p:par>
                                <p:cTn id="7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64592"/>
            <a:ext cx="8412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E56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SAFETY OF NATUROPATHIC TREATMENTS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274320" y="1005840"/>
            <a:ext cx="4114800" cy="3840480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411480" y="1097280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8A8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⚠️ Herb-Drug Interactions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11480" y="1627632"/>
            <a:ext cx="3749040" cy="36576"/>
          </a:xfrm>
          <a:prstGeom prst="rect">
            <a:avLst/>
          </a:prstGeom>
          <a:solidFill>
            <a:srgbClr val="C8A84B"/>
          </a:solidFill>
          <a:ln w="12700">
            <a:solidFill>
              <a:srgbClr val="C8A8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11480" y="1737360"/>
            <a:ext cx="384048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St. John's Wort → reduces effectiveness of antidepressants, contraceptives &amp; HIV medications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Ginkgo Biloba → increases bleeding risk with blood thinners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Liquorice Root → raises blood pressure, interacts with corticosteroids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11480" y="3749040"/>
            <a:ext cx="3840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i="1" dirty="0">
                <a:solidFill>
                  <a:srgbClr val="C8A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inform BOTH your naturopath AND your conventional doctor about all supplements.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663440" y="1005840"/>
            <a:ext cx="4114800" cy="3840480"/>
          </a:xfrm>
          <a:prstGeom prst="rect">
            <a:avLst/>
          </a:prstGeom>
          <a:solidFill>
            <a:srgbClr val="8B0000">
              <a:alpha val="90000"/>
            </a:srgbClr>
          </a:solidFill>
          <a:ln w="12700">
            <a:solidFill>
              <a:srgbClr val="8B000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800600" y="1097280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8A8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🚨 Seek Conventional Care Instead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800600" y="1627632"/>
            <a:ext cx="3749040" cy="36576"/>
          </a:xfrm>
          <a:prstGeom prst="rect">
            <a:avLst/>
          </a:prstGeom>
          <a:solidFill>
            <a:srgbClr val="C8A84B"/>
          </a:solidFill>
          <a:ln w="12700">
            <a:solidFill>
              <a:srgbClr val="C8A84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800600" y="1737360"/>
            <a:ext cx="384048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Chest pain / heart attack or stroke symptoms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Severe infections needing antibiotics (pneumonia, sepsis)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Cancer diagnosis — naturopathy complements, not replaces oncology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Serious mental health conditions needing psychiatric medication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Medical emergencies requiring surgery or hospital care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Rapidly worsening or unexplained symptoms</a:t>
            </a:r>
            <a:endParaRPr lang="en-US" sz="11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100"/>
                            </p:stCondLst>
                            <p:childTnLst>
                              <p:par>
                                <p:cTn id="3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600"/>
                            </p:stCondLst>
                            <p:childTnLst>
                              <p:par>
                                <p:cTn id="3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350"/>
                            </p:stCondLst>
                            <p:childTnLst>
                              <p:par>
                                <p:cTn id="5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8" grpId="0" animBg="1"/>
      <p:bldP spid="10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91440"/>
            <a:ext cx="8412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NATUROPATHY IN INDIA — Regulation &amp; Education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274320" y="1143000"/>
            <a:ext cx="4114800" cy="3749040"/>
          </a:xfrm>
          <a:prstGeom prst="rect">
            <a:avLst/>
          </a:prstGeom>
          <a:solidFill>
            <a:srgbClr val="D4EDDA"/>
          </a:solidFill>
          <a:ln w="12700">
            <a:solidFill>
              <a:srgbClr val="84B59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74320" y="1143000"/>
            <a:ext cx="4114800" cy="502920"/>
          </a:xfrm>
          <a:prstGeom prst="rect">
            <a:avLst/>
          </a:prstGeom>
          <a:solidFill>
            <a:srgbClr val="4A7C59"/>
          </a:solidFill>
          <a:ln w="12700">
            <a:solidFill>
              <a:srgbClr val="4A7C5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11480" y="1170432"/>
            <a:ext cx="3840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🎓 BNYS Degree Programme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11480" y="1719072"/>
            <a:ext cx="3840480" cy="3063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1B2B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4.5 years of study + 1 year rotatory internship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1B2B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~5,700 hours of academic &amp; clinical training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1B2B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Subjects: anatomy, physiology, pathology, biochemistry, pharmacology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1B2B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Affiliated with UGC (University Grant Commission)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1B2B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Registration: State AYUSH Board + NRB (Naturopathy Registration Board)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1B2B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Governed by Ministry of AYUSH (est. 2014)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1B2B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Scope: Physical exam, lab tests, nutrition, herbal &amp; therapy prescribing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663440" y="1143000"/>
            <a:ext cx="4114800" cy="1828800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4800600" y="120700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8A8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Notable BNYS Colleges in India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800600" y="1609344"/>
            <a:ext cx="384048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Sant Hirdaram Medical College — Naturopathy &amp; Yogic Sciences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SDM College of Naturopathy &amp; Yogic Sciences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Patanjali  •  SVYASA  •  Swasthya Kalyan Institute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663440" y="3108960"/>
            <a:ext cx="4114800" cy="1828800"/>
          </a:xfrm>
          <a:prstGeom prst="rect">
            <a:avLst/>
          </a:prstGeom>
          <a:solidFill>
            <a:srgbClr val="C8A84B">
              <a:alpha val="85000"/>
            </a:srgbClr>
          </a:solidFill>
          <a:ln w="12700">
            <a:solidFill>
              <a:srgbClr val="C8A84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4800600" y="3182112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56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⚠️ Important Clarification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800600" y="3593592"/>
            <a:ext cx="384048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B2B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India, the BNYS degree = Licensed Naturopathy Doctor (like ND in the West)</a:t>
            </a:r>
            <a:endParaRPr lang="en-US" sz="1050" dirty="0"/>
          </a:p>
          <a:p>
            <a:pPr marL="0" indent="0">
              <a:buNone/>
            </a:pP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1B2B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Diploma holders claiming to be 'ND' are NOT licensed naturopathy doctors — their ND stands for 'Naturopathy Diploma', not Doctor.</a:t>
            </a:r>
            <a:endParaRPr lang="en-US" sz="10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950"/>
                            </p:stCondLst>
                            <p:childTnLst>
                              <p:par>
                                <p:cTn id="3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150"/>
                            </p:stCondLst>
                            <p:childTnLst>
                              <p:par>
                                <p:cTn id="6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9" grpId="0" animBg="1"/>
      <p:bldP spid="10" grpId="0" animBg="1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37160"/>
            <a:ext cx="8412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E56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TO CHOOSE THE RIGHT NATUROPATH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365760" y="713232"/>
            <a:ext cx="84124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4A7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Questions to Ask Before Booking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274320" y="1143000"/>
            <a:ext cx="4206240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84B59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84048" y="1252728"/>
            <a:ext cx="685800" cy="685800"/>
          </a:xfrm>
          <a:prstGeom prst="ellipse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4048" y="125272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🎓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188720" y="123444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4A7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88720" y="1490472"/>
            <a:ext cx="3154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are your qualifications and where did you train?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754880" y="1143000"/>
            <a:ext cx="4206240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84B59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864608" y="1252728"/>
            <a:ext cx="685800" cy="685800"/>
          </a:xfrm>
          <a:prstGeom prst="ellipse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864608" y="125272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📋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5669280" y="123444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4A7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669280" y="1490472"/>
            <a:ext cx="3154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 you licensed or registered with a professional association?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274320" y="2404872"/>
            <a:ext cx="4206240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84B59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384048" y="2514600"/>
            <a:ext cx="685800" cy="685800"/>
          </a:xfrm>
          <a:prstGeom prst="ellipse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84048" y="251460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🎯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1188720" y="2496312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4A7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1188720" y="2752344"/>
            <a:ext cx="3154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your area of specialisation or primary focus?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754880" y="2404872"/>
            <a:ext cx="4206240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84B59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4864608" y="2514600"/>
            <a:ext cx="685800" cy="685800"/>
          </a:xfrm>
          <a:prstGeom prst="ellipse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864608" y="251460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🤝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5669280" y="2496312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4A7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5669280" y="2752344"/>
            <a:ext cx="3154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you work alongside conventional medical practitioners?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274320" y="3666744"/>
            <a:ext cx="4206240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84B59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384048" y="3776472"/>
            <a:ext cx="685800" cy="685800"/>
          </a:xfrm>
          <a:prstGeom prst="ellipse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84048" y="3776472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📝</a:t>
            </a:r>
            <a:endParaRPr lang="en-US" sz="2200" dirty="0"/>
          </a:p>
        </p:txBody>
      </p:sp>
      <p:sp>
        <p:nvSpPr>
          <p:cNvPr id="28" name="Text 26"/>
          <p:cNvSpPr/>
          <p:nvPr/>
        </p:nvSpPr>
        <p:spPr>
          <a:xfrm>
            <a:off x="1188720" y="3758184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4A7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Q5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1188720" y="4014216"/>
            <a:ext cx="3154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a typical treatment plan look like?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4754880" y="3666744"/>
            <a:ext cx="4206240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84B59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4864608" y="3776472"/>
            <a:ext cx="685800" cy="685800"/>
          </a:xfrm>
          <a:prstGeom prst="ellipse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864608" y="3776472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💰</a:t>
            </a:r>
            <a:endParaRPr lang="en-US" sz="2200" dirty="0"/>
          </a:p>
        </p:txBody>
      </p:sp>
      <p:sp>
        <p:nvSpPr>
          <p:cNvPr id="33" name="Text 31"/>
          <p:cNvSpPr/>
          <p:nvPr/>
        </p:nvSpPr>
        <p:spPr>
          <a:xfrm>
            <a:off x="5669280" y="3758184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4A7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Q6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5669280" y="4014216"/>
            <a:ext cx="3154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are your fees and how many appointments will I need?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274320" y="4754880"/>
            <a:ext cx="8686800" cy="274320"/>
          </a:xfrm>
          <a:prstGeom prst="rect">
            <a:avLst/>
          </a:prstGeom>
          <a:solidFill>
            <a:srgbClr val="4A7C59"/>
          </a:solidFill>
          <a:ln w="12700">
            <a:solidFill>
              <a:srgbClr val="4A7C59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411480" y="4764024"/>
            <a:ext cx="8321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 Always verify credentials and be cautious of practitioners who push large supplement packages at the first appointment.</a:t>
            </a:r>
            <a:endParaRPr lang="en-US" sz="1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9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50"/>
                            </p:stCondLst>
                            <p:childTnLst>
                              <p:par>
                                <p:cTn id="3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50"/>
                            </p:stCondLst>
                            <p:childTnLst>
                              <p:par>
                                <p:cTn id="6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50"/>
                            </p:stCondLst>
                            <p:childTnLst>
                              <p:par>
                                <p:cTn id="8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550"/>
                            </p:stCondLst>
                            <p:childTnLst>
                              <p:par>
                                <p:cTn id="11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00"/>
                            </p:stCondLst>
                            <p:childTnLst>
                              <p:par>
                                <p:cTn id="11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000"/>
                            </p:stCondLst>
                            <p:childTnLst>
                              <p:par>
                                <p:cTn id="1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550"/>
                            </p:stCondLst>
                            <p:childTnLst>
                              <p:par>
                                <p:cTn id="13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500"/>
                            </p:stCondLst>
                            <p:childTnLst>
                              <p:par>
                                <p:cTn id="14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000"/>
                            </p:stCondLst>
                            <p:childTnLst>
                              <p:par>
                                <p:cTn id="15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550"/>
                            </p:stCondLst>
                            <p:childTnLst>
                              <p:par>
                                <p:cTn id="15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2050"/>
                            </p:stCondLst>
                            <p:childTnLst>
                              <p:par>
                                <p:cTn id="16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2550"/>
                            </p:stCondLst>
                            <p:childTnLst>
                              <p:par>
                                <p:cTn id="16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8" grpId="0" animBg="1"/>
      <p:bldP spid="9" grpId="0" animBg="1"/>
      <p:bldP spid="12" grpId="0" animBg="1"/>
      <p:bldP spid="13" grpId="0" animBg="1"/>
      <p:bldP spid="14" grpId="0" animBg="1"/>
      <p:bldP spid="17" grpId="0" animBg="1"/>
      <p:bldP spid="18" grpId="0" animBg="1"/>
      <p:bldP spid="19" grpId="0" animBg="1"/>
      <p:bldP spid="22" grpId="0" animBg="1"/>
      <p:bldP spid="23" grpId="0" animBg="1"/>
      <p:bldP spid="24" grpId="0" animBg="1"/>
      <p:bldP spid="27" grpId="0" animBg="1"/>
      <p:bldP spid="28" grpId="0" animBg="1"/>
      <p:bldP spid="29" grpId="0" animBg="1"/>
      <p:bldP spid="32" grpId="0" animBg="1"/>
      <p:bldP spid="33" grpId="0" animBg="1"/>
      <p:bldP spid="34" grpId="0" animBg="1"/>
      <p:bldP spid="3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B2B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91440"/>
            <a:ext cx="8595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NATUROPATHY vs. OTHER HEALING SYSTEMS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256032" y="1018191"/>
            <a:ext cx="1600200" cy="411480"/>
          </a:xfrm>
          <a:prstGeom prst="rect">
            <a:avLst/>
          </a:prstGeom>
          <a:solidFill>
            <a:srgbClr val="C8A84B"/>
          </a:solidFill>
          <a:ln w="12700">
            <a:solidFill>
              <a:srgbClr val="C8A84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1480" y="102133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2B1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System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1965960" y="1021330"/>
            <a:ext cx="2359152" cy="411480"/>
          </a:xfrm>
          <a:prstGeom prst="rect">
            <a:avLst/>
          </a:prstGeom>
          <a:solidFill>
            <a:srgbClr val="C8A84B"/>
          </a:solidFill>
          <a:ln w="12700">
            <a:solidFill>
              <a:srgbClr val="C8A8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965960" y="102133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2B1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Primary Focus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434840" y="1021330"/>
            <a:ext cx="1828800" cy="411480"/>
          </a:xfrm>
          <a:prstGeom prst="rect">
            <a:avLst/>
          </a:prstGeom>
          <a:solidFill>
            <a:srgbClr val="C8A84B"/>
          </a:solidFill>
          <a:ln w="12700">
            <a:solidFill>
              <a:srgbClr val="C8A84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434840" y="102133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2B1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Evidence Level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355080" y="1021330"/>
            <a:ext cx="2514600" cy="411480"/>
          </a:xfrm>
          <a:prstGeom prst="rect">
            <a:avLst/>
          </a:prstGeom>
          <a:solidFill>
            <a:srgbClr val="C8A84B"/>
          </a:solidFill>
          <a:ln w="12700">
            <a:solidFill>
              <a:srgbClr val="C8A8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102133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2B1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Typical Use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256033" y="1540763"/>
            <a:ext cx="1600200" cy="432941"/>
          </a:xfrm>
          <a:prstGeom prst="rect">
            <a:avLst/>
          </a:prstGeom>
          <a:solidFill>
            <a:srgbClr val="2D3436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74320" y="1533462"/>
            <a:ext cx="1563624" cy="42239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8A8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Naturopathy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1965960" y="1540765"/>
            <a:ext cx="2359152" cy="443483"/>
          </a:xfrm>
          <a:prstGeom prst="rect">
            <a:avLst/>
          </a:prstGeom>
          <a:solidFill>
            <a:srgbClr val="2D3436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920240" y="1551307"/>
            <a:ext cx="2414017" cy="42239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8A8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Whole-body root cause healing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434839" y="1540765"/>
            <a:ext cx="1828801" cy="443484"/>
          </a:xfrm>
          <a:prstGeom prst="rect">
            <a:avLst/>
          </a:prstGeom>
          <a:solidFill>
            <a:srgbClr val="2D3436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443984" y="1558165"/>
            <a:ext cx="1819656" cy="4260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8A8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⭐⭐⭐ Moderate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355080" y="1558165"/>
            <a:ext cx="2514600" cy="415027"/>
          </a:xfrm>
          <a:prstGeom prst="rect">
            <a:avLst/>
          </a:prstGeom>
          <a:solidFill>
            <a:srgbClr val="2D3436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373366" y="1533462"/>
            <a:ext cx="2496313" cy="42239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8A8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Chronic illness, prevention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56032" y="2081657"/>
            <a:ext cx="1600200" cy="405512"/>
          </a:xfrm>
          <a:prstGeom prst="rect">
            <a:avLst/>
          </a:prstGeom>
          <a:solidFill>
            <a:srgbClr val="3D4446"/>
          </a:solidFill>
          <a:ln w="12700">
            <a:solidFill>
              <a:srgbClr val="2D6A4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74320" y="2075688"/>
            <a:ext cx="1563624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Ayurveda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1965960" y="2083433"/>
            <a:ext cx="2359152" cy="412879"/>
          </a:xfrm>
          <a:prstGeom prst="rect">
            <a:avLst/>
          </a:prstGeom>
          <a:solidFill>
            <a:srgbClr val="3D4446"/>
          </a:solidFill>
          <a:ln w="12700">
            <a:solidFill>
              <a:srgbClr val="2D6A4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965959" y="2075689"/>
            <a:ext cx="2377439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Dosha balance &amp; energy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434839" y="2075688"/>
            <a:ext cx="1828801" cy="420624"/>
          </a:xfrm>
          <a:prstGeom prst="rect">
            <a:avLst/>
          </a:prstGeom>
          <a:solidFill>
            <a:srgbClr val="3D4446"/>
          </a:solidFill>
          <a:ln w="12700">
            <a:solidFill>
              <a:srgbClr val="2D6A4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434840" y="2075689"/>
            <a:ext cx="1828800" cy="41147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⭐⭐⭐ Mixed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6355078" y="2084832"/>
            <a:ext cx="2532890" cy="411480"/>
          </a:xfrm>
          <a:prstGeom prst="rect">
            <a:avLst/>
          </a:prstGeom>
          <a:solidFill>
            <a:srgbClr val="3D4446"/>
          </a:solidFill>
          <a:ln w="12700">
            <a:solidFill>
              <a:srgbClr val="2D6A4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373365" y="2098547"/>
            <a:ext cx="2496313" cy="3886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Traditional wellness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256032" y="2614228"/>
            <a:ext cx="1604771" cy="458157"/>
          </a:xfrm>
          <a:prstGeom prst="rect">
            <a:avLst/>
          </a:prstGeom>
          <a:solidFill>
            <a:srgbClr val="2D3436"/>
          </a:solidFill>
          <a:ln w="12700">
            <a:solidFill>
              <a:srgbClr val="40916C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74320" y="2639819"/>
            <a:ext cx="1581912" cy="4234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Homeopathy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1965957" y="2610612"/>
            <a:ext cx="2368299" cy="461771"/>
          </a:xfrm>
          <a:prstGeom prst="rect">
            <a:avLst/>
          </a:prstGeom>
          <a:solidFill>
            <a:srgbClr val="2D3436"/>
          </a:solidFill>
          <a:ln w="12700">
            <a:solidFill>
              <a:srgbClr val="40916C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965960" y="2639819"/>
            <a:ext cx="2359152" cy="4234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Like-cures-like principle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434840" y="2610612"/>
            <a:ext cx="1828800" cy="461773"/>
          </a:xfrm>
          <a:prstGeom prst="rect">
            <a:avLst/>
          </a:prstGeom>
          <a:solidFill>
            <a:srgbClr val="2D3436"/>
          </a:solidFill>
          <a:ln w="12700">
            <a:solidFill>
              <a:srgbClr val="40916C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434840" y="2642617"/>
            <a:ext cx="1828800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⭐ Low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6355078" y="2596895"/>
            <a:ext cx="2514600" cy="466345"/>
          </a:xfrm>
          <a:prstGeom prst="rect">
            <a:avLst/>
          </a:prstGeom>
          <a:solidFill>
            <a:srgbClr val="2D3436"/>
          </a:solidFill>
          <a:ln w="12700">
            <a:solidFill>
              <a:srgbClr val="40916C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355080" y="2614228"/>
            <a:ext cx="2532888" cy="4490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Symptomatic relief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256031" y="3191390"/>
            <a:ext cx="1600200" cy="401245"/>
          </a:xfrm>
          <a:prstGeom prst="rect">
            <a:avLst/>
          </a:prstGeom>
          <a:solidFill>
            <a:srgbClr val="3D4446"/>
          </a:solidFill>
          <a:ln w="12700">
            <a:solidFill>
              <a:srgbClr val="52B78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274320" y="3218688"/>
            <a:ext cx="1581912" cy="3566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Functional Medicine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1961387" y="3200400"/>
            <a:ext cx="2382011" cy="392235"/>
          </a:xfrm>
          <a:prstGeom prst="rect">
            <a:avLst/>
          </a:prstGeom>
          <a:solidFill>
            <a:srgbClr val="3D4446"/>
          </a:solidFill>
          <a:ln w="12700">
            <a:solidFill>
              <a:srgbClr val="52B78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943099" y="3209543"/>
            <a:ext cx="2391158" cy="36576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Lab-based root cause analysis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4434839" y="3191256"/>
            <a:ext cx="1828801" cy="401379"/>
          </a:xfrm>
          <a:prstGeom prst="rect">
            <a:avLst/>
          </a:prstGeom>
          <a:solidFill>
            <a:srgbClr val="3D4446"/>
          </a:solidFill>
          <a:ln w="12700">
            <a:solidFill>
              <a:srgbClr val="52B78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434840" y="3186069"/>
            <a:ext cx="1828800" cy="38923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⭐⭐⭐⭐ Moderate</a:t>
            </a:r>
            <a:endParaRPr lang="en-US" sz="1100" dirty="0"/>
          </a:p>
        </p:txBody>
      </p:sp>
      <p:sp>
        <p:nvSpPr>
          <p:cNvPr id="42" name="Shape 40"/>
          <p:cNvSpPr/>
          <p:nvPr/>
        </p:nvSpPr>
        <p:spPr>
          <a:xfrm>
            <a:off x="6364221" y="3181156"/>
            <a:ext cx="2514600" cy="411479"/>
          </a:xfrm>
          <a:prstGeom prst="rect">
            <a:avLst/>
          </a:prstGeom>
          <a:solidFill>
            <a:srgbClr val="3D4446"/>
          </a:solidFill>
          <a:ln w="12700">
            <a:solidFill>
              <a:srgbClr val="52B78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382508" y="3198489"/>
            <a:ext cx="2487169" cy="37681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Complex chronic conditions</a:t>
            </a:r>
            <a:endParaRPr lang="en-US" sz="1100" dirty="0"/>
          </a:p>
        </p:txBody>
      </p:sp>
      <p:sp>
        <p:nvSpPr>
          <p:cNvPr id="44" name="Shape 42"/>
          <p:cNvSpPr/>
          <p:nvPr/>
        </p:nvSpPr>
        <p:spPr>
          <a:xfrm>
            <a:off x="256030" y="3704854"/>
            <a:ext cx="1600199" cy="500429"/>
          </a:xfrm>
          <a:prstGeom prst="rect">
            <a:avLst/>
          </a:prstGeom>
          <a:solidFill>
            <a:srgbClr val="2D3436"/>
          </a:solidFill>
          <a:ln w="12700">
            <a:solidFill>
              <a:srgbClr val="74C69D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274320" y="3735423"/>
            <a:ext cx="1581909" cy="45252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Conventional Medicine</a:t>
            </a:r>
            <a:endParaRPr lang="en-US" sz="1100" dirty="0"/>
          </a:p>
        </p:txBody>
      </p:sp>
      <p:sp>
        <p:nvSpPr>
          <p:cNvPr id="46" name="Shape 44"/>
          <p:cNvSpPr/>
          <p:nvPr/>
        </p:nvSpPr>
        <p:spPr>
          <a:xfrm>
            <a:off x="1965958" y="3711065"/>
            <a:ext cx="2359154" cy="494218"/>
          </a:xfrm>
          <a:prstGeom prst="rect">
            <a:avLst/>
          </a:prstGeom>
          <a:solidFill>
            <a:srgbClr val="2D3436"/>
          </a:solidFill>
          <a:ln w="12700">
            <a:solidFill>
              <a:srgbClr val="74C69D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1965957" y="3741296"/>
            <a:ext cx="2359154" cy="4639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Diagnosis &amp; symptom management</a:t>
            </a:r>
            <a:endParaRPr lang="en-US" sz="1100" dirty="0"/>
          </a:p>
        </p:txBody>
      </p:sp>
      <p:sp>
        <p:nvSpPr>
          <p:cNvPr id="48" name="Shape 46"/>
          <p:cNvSpPr/>
          <p:nvPr/>
        </p:nvSpPr>
        <p:spPr>
          <a:xfrm>
            <a:off x="4434839" y="3721609"/>
            <a:ext cx="1828801" cy="483674"/>
          </a:xfrm>
          <a:prstGeom prst="rect">
            <a:avLst/>
          </a:prstGeom>
          <a:solidFill>
            <a:srgbClr val="2D3436"/>
          </a:solidFill>
          <a:ln w="12700">
            <a:solidFill>
              <a:srgbClr val="74C69D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4443984" y="3741295"/>
            <a:ext cx="1819656" cy="44665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⭐⭐⭐⭐⭐ High</a:t>
            </a:r>
            <a:endParaRPr lang="en-US" sz="1100" dirty="0"/>
          </a:p>
        </p:txBody>
      </p:sp>
      <p:sp>
        <p:nvSpPr>
          <p:cNvPr id="50" name="Shape 48"/>
          <p:cNvSpPr/>
          <p:nvPr/>
        </p:nvSpPr>
        <p:spPr>
          <a:xfrm>
            <a:off x="6355078" y="3715262"/>
            <a:ext cx="2532890" cy="490021"/>
          </a:xfrm>
          <a:prstGeom prst="rect">
            <a:avLst/>
          </a:prstGeom>
          <a:solidFill>
            <a:srgbClr val="2D3436"/>
          </a:solidFill>
          <a:ln w="12700">
            <a:solidFill>
              <a:srgbClr val="74C69D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6364222" y="3710688"/>
            <a:ext cx="2505456" cy="49459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Acute &amp; emergency care</a:t>
            </a:r>
            <a:endParaRPr lang="en-US" sz="1100" dirty="0"/>
          </a:p>
        </p:txBody>
      </p:sp>
      <p:sp>
        <p:nvSpPr>
          <p:cNvPr id="52" name="Text 50"/>
          <p:cNvSpPr/>
          <p:nvPr/>
        </p:nvSpPr>
        <p:spPr>
          <a:xfrm>
            <a:off x="146304" y="4562856"/>
            <a:ext cx="8595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84B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integrative practitioners draw from multiple traditions — what matters is finding the right fit for YOU.</a:t>
            </a:r>
            <a:endParaRPr lang="en-US" sz="1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500"/>
                            </p:stCondLst>
                            <p:childTnLst>
                              <p:par>
                                <p:cTn id="15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  <p:bldP spid="17" grpId="0" animBg="1"/>
      <p:bldP spid="19" grpId="0" animBg="1"/>
      <p:bldP spid="21" grpId="0" animBg="1"/>
      <p:bldP spid="23" grpId="0" animBg="1"/>
      <p:bldP spid="25" grpId="0" animBg="1"/>
      <p:bldP spid="27" grpId="0" animBg="1"/>
      <p:bldP spid="29" grpId="0" animBg="1"/>
      <p:bldP spid="31" grpId="0" animBg="1"/>
      <p:bldP spid="33" grpId="0" animBg="1"/>
      <p:bldP spid="35" grpId="0" animBg="1"/>
      <p:bldP spid="37" grpId="0" animBg="1"/>
      <p:bldP spid="39" grpId="0" animBg="1"/>
      <p:bldP spid="41" grpId="0" animBg="1"/>
      <p:bldP spid="43" grpId="0" animBg="1"/>
      <p:bldP spid="45" grpId="0" animBg="1"/>
      <p:bldP spid="47" grpId="0" animBg="1"/>
      <p:bldP spid="49" grpId="0" animBg="1"/>
      <p:bldP spid="51" grpId="0" animBg="1"/>
      <p:bldP spid="5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C8A84B"/>
          </a:solidFill>
          <a:ln w="12700">
            <a:solidFill>
              <a:srgbClr val="C8A84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64592"/>
            <a:ext cx="8412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E56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FREQUENTLY ASKED QUESTIONS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274320" y="960120"/>
            <a:ext cx="4206240" cy="1298448"/>
          </a:xfrm>
          <a:prstGeom prst="rect">
            <a:avLst/>
          </a:prstGeom>
          <a:solidFill>
            <a:srgbClr val="FFFFFF"/>
          </a:solidFill>
          <a:ln w="12700">
            <a:solidFill>
              <a:srgbClr val="84B59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74320" y="960120"/>
            <a:ext cx="73152" cy="1298448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38912" y="1033272"/>
            <a:ext cx="39136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56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Q: Is naturopathy safe?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38912" y="1417320"/>
            <a:ext cx="391363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Generally safe with a qualified practitioner. Key risks are herb-drug interactions and inappropriate discouragement of conventional treatment. Always disclose all medications.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754880" y="960120"/>
            <a:ext cx="4206240" cy="1298448"/>
          </a:xfrm>
          <a:prstGeom prst="rect">
            <a:avLst/>
          </a:prstGeom>
          <a:solidFill>
            <a:srgbClr val="FFFFFF"/>
          </a:solidFill>
          <a:ln w="12700">
            <a:solidFill>
              <a:srgbClr val="84B59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960120"/>
            <a:ext cx="73152" cy="1298448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919472" y="1033272"/>
            <a:ext cx="39136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56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Q: Can naturopathy cure all diseases?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919472" y="1417320"/>
            <a:ext cx="391363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— be cautious of any such claim. Naturopathy supports the body's healing, addresses root causes and promotes lifestyle change. Effective for many chronic conditions.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274320" y="2350008"/>
            <a:ext cx="4206240" cy="1298448"/>
          </a:xfrm>
          <a:prstGeom prst="rect">
            <a:avLst/>
          </a:prstGeom>
          <a:solidFill>
            <a:srgbClr val="FFFFFF"/>
          </a:solidFill>
          <a:ln w="12700">
            <a:solidFill>
              <a:srgbClr val="84B59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274320" y="2350008"/>
            <a:ext cx="73152" cy="1298448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8912" y="2423160"/>
            <a:ext cx="39136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56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Q: Can I see a naturopath and my doctor?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38912" y="2807208"/>
            <a:ext cx="391363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 — this is often the recommended approach. Inform both practitioners about all treatments. Naturopathy works best as a complement to conventional care.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754880" y="2350008"/>
            <a:ext cx="4206240" cy="1298448"/>
          </a:xfrm>
          <a:prstGeom prst="rect">
            <a:avLst/>
          </a:prstGeom>
          <a:solidFill>
            <a:srgbClr val="FFFFFF"/>
          </a:solidFill>
          <a:ln w="12700">
            <a:solidFill>
              <a:srgbClr val="84B59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350008"/>
            <a:ext cx="73152" cy="1298448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919472" y="2423160"/>
            <a:ext cx="39136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56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Q: How long does treatment take to work?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919472" y="2807208"/>
            <a:ext cx="391363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Acute conditions may respond in weeks. Chronic conditions may need several months of consistent care. It's a long-term investment in health, not a quick fix.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74320" y="3739896"/>
            <a:ext cx="4206240" cy="1298448"/>
          </a:xfrm>
          <a:prstGeom prst="rect">
            <a:avLst/>
          </a:prstGeom>
          <a:solidFill>
            <a:srgbClr val="FFFFFF"/>
          </a:solidFill>
          <a:ln w="12700">
            <a:solidFill>
              <a:srgbClr val="84B59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274320" y="3739896"/>
            <a:ext cx="73152" cy="1298448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38912" y="3813048"/>
            <a:ext cx="39136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56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Q: Is it covered by insurance?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438912" y="4197096"/>
            <a:ext cx="391363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 &amp; UK: typically not covered publicly. USA: some states with licensed NDs. Australia: some extras health insurance. Switzerland: covered under complementary medicine policies.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754880" y="3739896"/>
            <a:ext cx="4206240" cy="1298448"/>
          </a:xfrm>
          <a:prstGeom prst="rect">
            <a:avLst/>
          </a:prstGeom>
          <a:solidFill>
            <a:srgbClr val="FFFFFF"/>
          </a:solidFill>
          <a:ln w="12700">
            <a:solidFill>
              <a:srgbClr val="84B59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4754880" y="3739896"/>
            <a:ext cx="73152" cy="1298448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919472" y="3813048"/>
            <a:ext cx="39136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56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Q: What does naturopathy treat best?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4919472" y="4197096"/>
            <a:ext cx="391363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Digestive disorders (IBS, bloating), hormonal imbalances (PCOS, thyroid), anxiety, chronic fatigue, autoimmune conditions, chronic pain, and lifestyle diseases.</a:t>
            </a:r>
            <a:endParaRPr lang="en-US" sz="11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950"/>
                            </p:stCondLst>
                            <p:childTnLst>
                              <p:par>
                                <p:cTn id="2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50"/>
                            </p:stCondLst>
                            <p:childTnLst>
                              <p:par>
                                <p:cTn id="4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50"/>
                            </p:stCondLst>
                            <p:childTnLst>
                              <p:par>
                                <p:cTn id="6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600"/>
                            </p:stCondLst>
                            <p:childTnLst>
                              <p:par>
                                <p:cTn id="8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200"/>
                            </p:stCondLst>
                            <p:childTnLst>
                              <p:par>
                                <p:cTn id="10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00"/>
                            </p:stCondLst>
                            <p:childTnLst>
                              <p:par>
                                <p:cTn id="1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500"/>
                            </p:stCondLst>
                            <p:childTnLst>
                              <p:par>
                                <p:cTn id="12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10" grpId="0" animBg="1"/>
      <p:bldP spid="11" grpId="0" animBg="1"/>
      <p:bldP spid="14" grpId="0" animBg="1"/>
      <p:bldP spid="15" grpId="0" animBg="1"/>
      <p:bldP spid="18" grpId="0" animBg="1"/>
      <p:bldP spid="19" grpId="0" animBg="1"/>
      <p:bldP spid="22" grpId="0" animBg="1"/>
      <p:bldP spid="23" grpId="0" animBg="1"/>
      <p:bldP spid="26" grpId="0" animBg="1"/>
      <p:bldP spid="2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E56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0" y="-914400"/>
            <a:ext cx="4572000" cy="4572000"/>
          </a:xfrm>
          <a:prstGeom prst="ellipse">
            <a:avLst/>
          </a:prstGeom>
          <a:solidFill>
            <a:srgbClr val="4A7C59">
              <a:alpha val="45000"/>
            </a:srgbClr>
          </a:solidFill>
          <a:ln w="12700">
            <a:solidFill>
              <a:srgbClr val="4A7C59">
                <a:alpha val="4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371600" y="2743200"/>
            <a:ext cx="3657600" cy="3657600"/>
          </a:xfrm>
          <a:prstGeom prst="ellipse">
            <a:avLst/>
          </a:prstGeom>
          <a:solidFill>
            <a:srgbClr val="4A7C59">
              <a:alpha val="35000"/>
            </a:srgbClr>
          </a:solidFill>
          <a:ln w="12700">
            <a:solidFill>
              <a:srgbClr val="4A7C59">
                <a:alpha val="3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C8A84B"/>
          </a:solidFill>
          <a:ln w="12700">
            <a:solidFill>
              <a:srgbClr val="C8A84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22860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C8A8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 NATUROPATHY RIGHT FOR YOU?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457200" y="9144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84B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Thoughts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48640" y="1417320"/>
            <a:ext cx="804672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Aft>
                <a:spcPts val="600"/>
              </a:spcAft>
              <a:buNone/>
            </a:pPr>
            <a:r>
              <a:rPr lang="en-US" sz="13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 Naturopathy offers a whole-person, root-cause approach — effective for chronic lifestyle conditions</a:t>
            </a:r>
            <a:endParaRPr lang="en-US" sz="13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3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 Evidence supports dietary therapy, acupuncture, herbal medicine &amp; lifestyle counselling</a:t>
            </a:r>
            <a:endParaRPr lang="en-US" sz="13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3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 Always choose a qualified, registered, evidence-aware practitioner</a:t>
            </a:r>
            <a:endParaRPr lang="en-US" sz="13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3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 Inform ALL your healthcare providers about all treatments</a:t>
            </a:r>
            <a:endParaRPr lang="en-US" sz="13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3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 Always seek conventional care for emergencies, acute infections &amp; serious illness</a:t>
            </a:r>
            <a:endParaRPr lang="en-US" sz="13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3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 Naturopathy works best as a complement, not a replacement, for conventional medicine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4434840"/>
            <a:ext cx="8046720" cy="594360"/>
          </a:xfrm>
          <a:prstGeom prst="rect">
            <a:avLst/>
          </a:prstGeom>
          <a:solidFill>
            <a:srgbClr val="C8A84B">
              <a:alpha val="80000"/>
            </a:srgbClr>
          </a:solidFill>
          <a:ln w="12700">
            <a:solidFill>
              <a:srgbClr val="C8A84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4453128"/>
            <a:ext cx="7772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"Naturopathy at its best is collaborative, compassionate, and deeply respectful of the individual."</a:t>
            </a:r>
            <a:endParaRPr lang="en-US" sz="1200" dirty="0"/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00"/>
                            </p:stCondLst>
                            <p:childTnLst>
                              <p:par>
                                <p:cTn id="3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9658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7" dur="5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4" fill="hold">
                                          <p:stCondLst>
                                            <p:cond delay="5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" decel="50000" autoRev="1" fill="hold">
                                          <p:stCondLst>
                                            <p:cond delay="5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" fill="hold">
                                          <p:stCondLst>
                                            <p:cond delay="11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522"/>
                            </p:stCondLst>
                            <p:childTnLst>
                              <p:par>
                                <p:cTn id="4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6022"/>
                            </p:stCondLst>
                            <p:childTnLst>
                              <p:par>
                                <p:cTn id="4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1462</TotalTime>
  <Words>1312</Words>
  <Application>Microsoft Office PowerPoint</Application>
  <PresentationFormat>On-screen Show (16:9)</PresentationFormat>
  <Paragraphs>214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Naturopathy</dc:title>
  <dc:subject>PptxGenJS Presentation</dc:subject>
  <dc:creator>Dr. Vaibhav Choudhary</dc:creator>
  <cp:lastModifiedBy>Dr. Vaibhav Choudhary</cp:lastModifiedBy>
  <cp:revision>3</cp:revision>
  <dcterms:created xsi:type="dcterms:W3CDTF">2026-05-14T09:19:35Z</dcterms:created>
  <dcterms:modified xsi:type="dcterms:W3CDTF">2026-05-15T09:45:30Z</dcterms:modified>
</cp:coreProperties>
</file>